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6"/>
  </p:notesMasterIdLst>
  <p:sldIdLst>
    <p:sldId id="673" r:id="rId2"/>
    <p:sldId id="629" r:id="rId3"/>
    <p:sldId id="782" r:id="rId4"/>
    <p:sldId id="781" r:id="rId5"/>
  </p:sldIdLst>
  <p:sldSz cx="12192000" cy="6858000"/>
  <p:notesSz cx="6742113" cy="9875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891548-CA32-81BB-6F15-7F350D960A25}" name="幸子 西村" initials="幸西" userId="604b88c807cd7c01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1" autoAdjust="0"/>
    <p:restoredTop sz="69943" autoAdjust="0"/>
  </p:normalViewPr>
  <p:slideViewPr>
    <p:cSldViewPr snapToGrid="0">
      <p:cViewPr varScale="1">
        <p:scale>
          <a:sx n="44" d="100"/>
          <a:sy n="44" d="100"/>
        </p:scale>
        <p:origin x="155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8160"/>
    </p:cViewPr>
  </p:sorterViewPr>
  <p:notesViewPr>
    <p:cSldViewPr snapToGrid="0">
      <p:cViewPr varScale="1">
        <p:scale>
          <a:sx n="44" d="100"/>
          <a:sy n="44" d="100"/>
        </p:scale>
        <p:origin x="2004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604b88c807cd7c01/&#12487;&#12473;&#12463;&#12488;&#12483;&#12503;/&#36939;&#36664;&#26989;_&#20581;&#24247;&#12522;&#12473;&#12463;&#27604;&#36611;_&#12464;&#12521;&#12501;&#29992;&#12487;&#12540;&#12479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90917072064601"/>
          <c:y val="8.325148345437558E-2"/>
          <c:w val="0.56386184248292603"/>
          <c:h val="0.8420450568678915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175-458B-8D6D-9FEDC07E1E1D}"/>
              </c:ext>
            </c:extLst>
          </c:dPt>
          <c:cat>
            <c:strRef>
              <c:f>Sheet1!$A$1:$A$12</c:f>
              <c:strCache>
                <c:ptCount val="12"/>
                <c:pt idx="0">
                  <c:v>金融業、保険業</c:v>
                </c:pt>
                <c:pt idx="1">
                  <c:v>農業、林業・漁業等</c:v>
                </c:pt>
                <c:pt idx="2">
                  <c:v>教育、学習支援業</c:v>
                </c:pt>
                <c:pt idx="3">
                  <c:v>情報通信業</c:v>
                </c:pt>
                <c:pt idx="4">
                  <c:v>その他の事業</c:v>
                </c:pt>
                <c:pt idx="5">
                  <c:v>宿泊業、飲食サービス業</c:v>
                </c:pt>
                <c:pt idx="6">
                  <c:v>医療、福祉 </c:v>
                </c:pt>
                <c:pt idx="7">
                  <c:v>製造業</c:v>
                </c:pt>
                <c:pt idx="8">
                  <c:v>建設業</c:v>
                </c:pt>
                <c:pt idx="9">
                  <c:v>サービス業</c:v>
                </c:pt>
                <c:pt idx="10">
                  <c:v>卸売業、小売業</c:v>
                </c:pt>
                <c:pt idx="11">
                  <c:v>運輸業、郵便業</c:v>
                </c:pt>
              </c:strCache>
            </c:strRef>
          </c:cat>
          <c:val>
            <c:numRef>
              <c:f>Sheet1!$B$1:$B$12</c:f>
              <c:numCache>
                <c:formatCode>General</c:formatCode>
                <c:ptCount val="12"/>
                <c:pt idx="0">
                  <c:v>3</c:v>
                </c:pt>
                <c:pt idx="1">
                  <c:v>11</c:v>
                </c:pt>
                <c:pt idx="2">
                  <c:v>11</c:v>
                </c:pt>
                <c:pt idx="3">
                  <c:v>20</c:v>
                </c:pt>
                <c:pt idx="4">
                  <c:v>44</c:v>
                </c:pt>
                <c:pt idx="5">
                  <c:v>51</c:v>
                </c:pt>
                <c:pt idx="6">
                  <c:v>59</c:v>
                </c:pt>
                <c:pt idx="7">
                  <c:v>64</c:v>
                </c:pt>
                <c:pt idx="8">
                  <c:v>75</c:v>
                </c:pt>
                <c:pt idx="9">
                  <c:v>82</c:v>
                </c:pt>
                <c:pt idx="10">
                  <c:v>88</c:v>
                </c:pt>
                <c:pt idx="11">
                  <c:v>159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175-458B-8D6D-9FEDC07E1E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39925704"/>
        <c:axId val="639924984"/>
      </c:barChart>
      <c:catAx>
        <c:axId val="63992570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pPr>
            <a:endParaRPr lang="ja-JP"/>
          </a:p>
        </c:txPr>
        <c:crossAx val="639924984"/>
        <c:crosses val="autoZero"/>
        <c:auto val="1"/>
        <c:lblAlgn val="ctr"/>
        <c:lblOffset val="100"/>
        <c:noMultiLvlLbl val="0"/>
      </c:catAx>
      <c:valAx>
        <c:axId val="639924984"/>
        <c:scaling>
          <c:orientation val="minMax"/>
          <c:max val="180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  <a:cs typeface="+mn-cs"/>
              </a:defRPr>
            </a:pPr>
            <a:endParaRPr lang="ja-JP"/>
          </a:p>
        </c:txPr>
        <c:crossAx val="639925704"/>
        <c:crosses val="autoZero"/>
        <c:crossBetween val="between"/>
      </c:valAx>
      <c:spPr>
        <a:solidFill>
          <a:schemeClr val="bg2"/>
        </a:solidFill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+mj-ea"/>
          <a:ea typeface="+mj-ea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6884492563429572"/>
          <c:y val="0.11362236895455997"/>
          <c:w val="0.59071062992125989"/>
          <c:h val="0.6098454359871682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全産業平均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喫煙率</c:v>
                </c:pt>
                <c:pt idx="1">
                  <c:v>メタボリックシンドローム対象者</c:v>
                </c:pt>
                <c:pt idx="2">
                  <c:v>高血圧</c:v>
                </c:pt>
                <c:pt idx="3">
                  <c:v>肥満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25</c:v>
                </c:pt>
                <c:pt idx="1">
                  <c:v>31</c:v>
                </c:pt>
                <c:pt idx="2">
                  <c:v>38</c:v>
                </c:pt>
                <c:pt idx="3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F2-42D1-8BC1-132A5274E9E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運輸業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喫煙率</c:v>
                </c:pt>
                <c:pt idx="1">
                  <c:v>メタボリックシンドローム対象者</c:v>
                </c:pt>
                <c:pt idx="2">
                  <c:v>高血圧</c:v>
                </c:pt>
                <c:pt idx="3">
                  <c:v>肥満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31</c:v>
                </c:pt>
                <c:pt idx="1">
                  <c:v>37</c:v>
                </c:pt>
                <c:pt idx="2">
                  <c:v>46</c:v>
                </c:pt>
                <c:pt idx="3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F2-42D1-8BC1-132A5274E9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7"/>
        <c:overlap val="-48"/>
        <c:axId val="724256704"/>
        <c:axId val="724254904"/>
      </c:barChart>
      <c:catAx>
        <c:axId val="724256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defRPr>
            </a:pPr>
            <a:endParaRPr lang="ja-JP"/>
          </a:p>
        </c:txPr>
        <c:crossAx val="724254904"/>
        <c:crosses val="autoZero"/>
        <c:auto val="1"/>
        <c:lblAlgn val="ctr"/>
        <c:lblOffset val="100"/>
        <c:noMultiLvlLbl val="0"/>
      </c:catAx>
      <c:valAx>
        <c:axId val="724254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724256704"/>
        <c:crosses val="autoZero"/>
        <c:crossBetween val="between"/>
      </c:valAx>
      <c:spPr>
        <a:solidFill>
          <a:schemeClr val="bg2"/>
        </a:solidFill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6689896683425319"/>
          <c:y val="0.79800236326600638"/>
          <c:w val="0.48937283050552421"/>
          <c:h val="4.96737167068006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Vert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0086D-5425-4EAD-91F3-F4FABEE3F765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5075"/>
            <a:ext cx="5922963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2747"/>
            <a:ext cx="5393690" cy="38886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65CFC7-DEF5-49C9-ACB6-6B6FBA0C04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136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2A6A2D-867C-4B12-8779-9D0165C40C5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570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54195-B874-04FA-E14F-ACA26565A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9551639-DB48-584B-5584-7A179EC5F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31DF647-55A2-1FB5-3CAB-7763BFC025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今回、取組を始める前に、皆さんと一緒にトラックドライバーの健康についておさらいをしておきたいと思います。</a:t>
            </a:r>
            <a:endParaRPr kumimoji="1" lang="en-US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ja-JP" altLang="en-US" dirty="0"/>
              <a:t>まず、トラックドライバーの健康状態については、一般的に高血圧やメタボリックシンドロームといった生活習慣病のリスクが、</a:t>
            </a:r>
            <a:br>
              <a:rPr lang="ja-JP" altLang="en-US" dirty="0"/>
            </a:br>
            <a:r>
              <a:rPr lang="ja-JP" altLang="en-US" dirty="0"/>
              <a:t>他の職種と比べて高い傾向にあると言われています。</a:t>
            </a:r>
          </a:p>
          <a:p>
            <a:r>
              <a:rPr lang="ja-JP" altLang="en-US" dirty="0"/>
              <a:t>ただし、これは個人の問題というよりも、仕事の特徴が大きく影響していると考えられています。</a:t>
            </a:r>
            <a:endParaRPr lang="en-US" altLang="ja-JP" dirty="0"/>
          </a:p>
          <a:p>
            <a:endParaRPr lang="ja-JP" altLang="en-US" dirty="0"/>
          </a:p>
          <a:p>
            <a:r>
              <a:rPr lang="ja-JP" altLang="en-US" dirty="0"/>
              <a:t>その理由として、いくつかあります。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0E19A94-4DF2-7740-AE7D-EBDDC9C2F4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65CFC7-DEF5-49C9-ACB6-6B6FBA0C047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185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高血圧の原因を例で見てみると、</a:t>
            </a:r>
            <a:endParaRPr lang="en-US" altLang="ja-JP" dirty="0"/>
          </a:p>
          <a:p>
            <a:r>
              <a:rPr lang="ja-JP" altLang="en-US" dirty="0"/>
              <a:t>まず、長時間の運転により、座っている時間が長く、どうしても運動不足になりやすいことです。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/>
              <a:t>早朝出社や不規則な勤務により、生活リズムが整いにくいという点もあります。</a:t>
            </a:r>
            <a:endParaRPr lang="en-US" altLang="ja-JP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/>
              <a:t>運転の途中の食事はコンビニ食など、塩分やカロリーが高いものとなるという事もあります。</a:t>
            </a:r>
          </a:p>
          <a:p>
            <a:r>
              <a:rPr lang="ja-JP" altLang="en-US" dirty="0"/>
              <a:t>また、運転中は常に周囲に注意を払う必要があり、緊張状態が続くことで、自律神経が乱れやすくなります。</a:t>
            </a:r>
          </a:p>
          <a:p>
            <a:r>
              <a:rPr lang="ja-JP" altLang="en-US" dirty="0"/>
              <a:t>さらに、このような環境が、高血圧を引き起こしたりして、心臓や脳の血管の病気になりやすい、</a:t>
            </a:r>
            <a:br>
              <a:rPr lang="ja-JP" altLang="en-US" dirty="0"/>
            </a:br>
            <a:r>
              <a:rPr lang="ja-JP" altLang="en-US" dirty="0"/>
              <a:t>これらは、職業上の環境が健康に影響を及ぼしていることが言えます。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65CFC7-DEF5-49C9-ACB6-6B6FBA0C047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78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/>
              <a:t>次に、健康づくりの取組についてです。</a:t>
            </a:r>
          </a:p>
          <a:p>
            <a:r>
              <a:rPr lang="ja-JP" altLang="en-US" dirty="0"/>
              <a:t>実は、日常の健康に関する取組には、きちんとした法的な根拠があります。</a:t>
            </a:r>
          </a:p>
          <a:p>
            <a:r>
              <a:rPr lang="ja-JP" altLang="en-US" dirty="0"/>
              <a:t>例えば、健康診断の実施や、その結果に応じた再検査や指導は、労働安全衛生法 第</a:t>
            </a:r>
            <a:r>
              <a:rPr lang="en-US" altLang="ja-JP" dirty="0"/>
              <a:t>66</a:t>
            </a:r>
            <a:r>
              <a:rPr lang="ja-JP" altLang="en-US" dirty="0"/>
              <a:t>条に基づくものです。</a:t>
            </a:r>
          </a:p>
          <a:p>
            <a:r>
              <a:rPr lang="ja-JP" altLang="en-US" dirty="0"/>
              <a:t>また、安全に働ける環境を整えることや、健康づくりを進めていくことも、法律で求められています。</a:t>
            </a:r>
          </a:p>
          <a:p>
            <a:r>
              <a:rPr lang="ja-JP" altLang="en-US" dirty="0"/>
              <a:t>つまり、会社で行っている健康づくりは、</a:t>
            </a:r>
            <a:endParaRPr lang="en-US" altLang="ja-JP" dirty="0"/>
          </a:p>
          <a:p>
            <a:r>
              <a:rPr lang="ja-JP" altLang="en-US" dirty="0"/>
              <a:t>「やった方が良い」というレベルではなく、やらなければならない法的なレベルが、日常の業務の一部として位置づけられているものです。</a:t>
            </a:r>
            <a:endParaRPr lang="en-US" altLang="ja-JP" dirty="0"/>
          </a:p>
          <a:p>
            <a:endParaRPr lang="ja-JP" altLang="en-US" dirty="0"/>
          </a:p>
          <a:p>
            <a:r>
              <a:rPr lang="ja-JP" altLang="en-US" dirty="0"/>
              <a:t>しかし実際には、</a:t>
            </a:r>
            <a:br>
              <a:rPr lang="ja-JP" altLang="en-US" dirty="0"/>
            </a:br>
            <a:r>
              <a:rPr lang="ja-JP" altLang="en-US" dirty="0"/>
              <a:t>健康診断は受けているものの、その後の行動につながりにくく、なかなか効果が出にくいという課題があります。（それは、どこの会社も一緒の傾向にあります）</a:t>
            </a:r>
          </a:p>
          <a:p>
            <a:r>
              <a:rPr lang="ja-JP" altLang="en-US" dirty="0"/>
              <a:t>そこで今回の新しい取組で、皆さまのご協力をいただきながら、無理なく続けられる健康づくりを進めていきたいと考えています。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皆さまの知恵とご協力が必要です。よろしくお願いいたします。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E65CFC7-DEF5-49C9-ACB6-6B6FBA0C047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38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739B2-BCD1-4572-902F-4D220104C315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750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21352-5ED3-4F6F-9B6D-673D201A5E92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312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F2821-F913-4633-83AF-FA21D7A9A1C5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89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8310E-3AB3-4C3D-9A95-44455257B28C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056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BFEA-8C8C-4A77-AF5C-5BF82415AB74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53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75DAF-1270-4F67-BD92-6FC0E2136FA8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35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DAFF9-76FB-44EE-97B3-2320CA9A7D11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8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FEBD3-B81F-4A15-A7EC-B1347A412479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97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9F0B2-299F-412D-8F2D-AF3F8B0C305D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301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DC63D-CA5A-417A-8C7F-810798FA1BE4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721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82E69-2927-49F4-9F98-980A54E6FD99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1535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09CCDB-C136-4AE2-9526-9F5730521831}" type="datetime1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C5F5C-15BF-45F2-8F80-606356520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936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34EC47-D414-4036-9EBA-B1FA59403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7521" y="1794880"/>
            <a:ext cx="11576957" cy="2465614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4800" b="1" kern="100" dirty="0">
                <a:latin typeface="メイリオ" panose="020B0604030504040204" pitchFamily="50" charset="-128"/>
                <a:cs typeface="Times New Roman" panose="02020603050405020304" pitchFamily="18" charset="0"/>
              </a:rPr>
              <a:t>トラックドライバーの健康状態と</a:t>
            </a:r>
            <a:br>
              <a:rPr lang="en-US" altLang="ja-JP" sz="4800" b="1" kern="100" dirty="0">
                <a:latin typeface="メイリオ" panose="020B0604030504040204" pitchFamily="50" charset="-128"/>
                <a:cs typeface="Times New Roman" panose="02020603050405020304" pitchFamily="18" charset="0"/>
              </a:rPr>
            </a:br>
            <a:r>
              <a:rPr lang="ja-JP" altLang="en-US" sz="4800" b="1" kern="100" dirty="0">
                <a:latin typeface="メイリオ" panose="020B0604030504040204" pitchFamily="50" charset="-128"/>
                <a:cs typeface="Times New Roman" panose="02020603050405020304" pitchFamily="18" charset="0"/>
              </a:rPr>
              <a:t>これからの取組</a:t>
            </a:r>
            <a:br>
              <a:rPr lang="en-US" altLang="ja-JP" sz="4800" b="1" kern="100" dirty="0">
                <a:latin typeface="メイリオ" panose="020B0604030504040204" pitchFamily="50" charset="-128"/>
                <a:cs typeface="Times New Roman" panose="02020603050405020304" pitchFamily="18" charset="0"/>
              </a:rPr>
            </a:br>
            <a:endParaRPr kumimoji="1" lang="ja-JP" altLang="en-US" dirty="0"/>
          </a:p>
        </p:txBody>
      </p:sp>
      <p:sp>
        <p:nvSpPr>
          <p:cNvPr id="4" name="字幕 4">
            <a:extLst>
              <a:ext uri="{FF2B5EF4-FFF2-40B4-BE49-F238E27FC236}">
                <a16:creationId xmlns:a16="http://schemas.microsoft.com/office/drawing/2014/main" id="{CB0EC5DD-560D-4FBC-8144-2342D4E705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86271"/>
            <a:ext cx="9144000" cy="1655762"/>
          </a:xfrm>
        </p:spPr>
        <p:txBody>
          <a:bodyPr>
            <a:normAutofit/>
          </a:bodyPr>
          <a:lstStyle/>
          <a:p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株式会社スタンダード運輸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47BDC0D0-A605-6F96-A62B-4627E7D19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C5F5C-15BF-45F2-8F80-606356520A7A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0332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8A632-2B63-AD4D-47FF-128DD88AA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547C9-5881-3998-8A30-3CBA7C6C9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629" y="1064290"/>
            <a:ext cx="4883050" cy="816877"/>
          </a:xfrm>
        </p:spPr>
        <p:txBody>
          <a:bodyPr>
            <a:no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 dirty="0"/>
              <a:t>脳・心臓疾患</a:t>
            </a:r>
            <a:br>
              <a:rPr lang="en-US" altLang="ja-JP" sz="2800" dirty="0"/>
            </a:br>
            <a:r>
              <a:rPr lang="ja-JP" altLang="en-US" sz="2800" dirty="0"/>
              <a:t>過労死支給決定件数</a:t>
            </a:r>
            <a:r>
              <a:rPr lang="ja-JP" altLang="en-US" sz="1600" dirty="0"/>
              <a:t>　</a:t>
            </a:r>
            <a:r>
              <a:rPr lang="ja-JP" altLang="en-US" sz="160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メイリオ" panose="020B0604030504040204" pitchFamily="50" charset="-128"/>
              </a:rPr>
              <a:t> </a:t>
            </a:r>
            <a:endParaRPr lang="ja-JP" altLang="en-US" sz="2800" dirty="0"/>
          </a:p>
        </p:txBody>
      </p:sp>
      <p:graphicFrame>
        <p:nvGraphicFramePr>
          <p:cNvPr id="20" name="コンテンツ プレースホルダー 19">
            <a:extLst>
              <a:ext uri="{FF2B5EF4-FFF2-40B4-BE49-F238E27FC236}">
                <a16:creationId xmlns:a16="http://schemas.microsoft.com/office/drawing/2014/main" id="{E2D3085C-B69F-FE1F-8710-F36C7F11AD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992532"/>
              </p:ext>
            </p:extLst>
          </p:nvPr>
        </p:nvGraphicFramePr>
        <p:xfrm>
          <a:off x="22615" y="1836612"/>
          <a:ext cx="6288677" cy="5021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25C1CE2C-B112-53F5-349A-C301247D6106}"/>
              </a:ext>
            </a:extLst>
          </p:cNvPr>
          <p:cNvSpPr txBox="1">
            <a:spLocks/>
          </p:cNvSpPr>
          <p:nvPr/>
        </p:nvSpPr>
        <p:spPr>
          <a:xfrm>
            <a:off x="506629" y="174151"/>
            <a:ext cx="10515600" cy="816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3600" b="1" dirty="0"/>
              <a:t>運輸業従事者の健康状態</a:t>
            </a:r>
          </a:p>
        </p:txBody>
      </p:sp>
      <p:graphicFrame>
        <p:nvGraphicFramePr>
          <p:cNvPr id="9" name="グラフ 8">
            <a:extLst>
              <a:ext uri="{FF2B5EF4-FFF2-40B4-BE49-F238E27FC236}">
                <a16:creationId xmlns:a16="http://schemas.microsoft.com/office/drawing/2014/main" id="{7F0B33FB-941D-0075-3168-4886549EC8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0378292"/>
              </p:ext>
            </p:extLst>
          </p:nvPr>
        </p:nvGraphicFramePr>
        <p:xfrm>
          <a:off x="5389679" y="1836612"/>
          <a:ext cx="4883050" cy="55837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タイトル 1">
            <a:extLst>
              <a:ext uri="{FF2B5EF4-FFF2-40B4-BE49-F238E27FC236}">
                <a16:creationId xmlns:a16="http://schemas.microsoft.com/office/drawing/2014/main" id="{2C62CF7C-B70A-6E72-E44F-95D0A285C196}"/>
              </a:ext>
            </a:extLst>
          </p:cNvPr>
          <p:cNvSpPr txBox="1">
            <a:spLocks/>
          </p:cNvSpPr>
          <p:nvPr/>
        </p:nvSpPr>
        <p:spPr>
          <a:xfrm>
            <a:off x="6096000" y="1081178"/>
            <a:ext cx="4333963" cy="6652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脳・心臓疾患</a:t>
            </a:r>
            <a:endParaRPr lang="en-US" altLang="ja-JP" sz="2800" dirty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endParaRPr>
          </a:p>
          <a:p>
            <a:pPr algn="ctr"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80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rPr>
              <a:t>関連要因の割合　</a:t>
            </a:r>
            <a:r>
              <a:rPr lang="ja-JP" altLang="en-US" sz="2800" dirty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　</a:t>
            </a:r>
            <a:r>
              <a:rPr lang="ja-JP" altLang="en-US" sz="280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メイリオ" panose="020B0604030504040204" pitchFamily="50" charset="-128"/>
              </a:rPr>
              <a:t> </a:t>
            </a:r>
            <a:endParaRPr lang="ja-JP" altLang="en-US" sz="1400" dirty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大きなボンネットトラックのイラスト">
            <a:extLst>
              <a:ext uri="{FF2B5EF4-FFF2-40B4-BE49-F238E27FC236}">
                <a16:creationId xmlns:a16="http://schemas.microsoft.com/office/drawing/2014/main" id="{39737CDE-E71E-F8BE-8E8D-0B8566F06B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" b="8141"/>
          <a:stretch>
            <a:fillRect/>
          </a:stretch>
        </p:blipFill>
        <p:spPr bwMode="auto">
          <a:xfrm>
            <a:off x="9505379" y="4180115"/>
            <a:ext cx="2407161" cy="148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798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975540-2A43-C933-DB17-838506525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/>
              <a:t>トラックドライバーを取り巻く環境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992F84A-61AD-CDC7-FF67-FF1BE4D1D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dirty="0"/>
              <a:t>高血圧の原因を見てみると・・・</a:t>
            </a:r>
            <a:endParaRPr kumimoji="1"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dirty="0"/>
              <a:t>　</a:t>
            </a:r>
            <a:r>
              <a:rPr kumimoji="1" lang="ja-JP" altLang="en-US" dirty="0"/>
              <a:t>長時間の座位　⇒　運動不足</a:t>
            </a:r>
            <a:endParaRPr kumimoji="1"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dirty="0"/>
              <a:t>　</a:t>
            </a:r>
            <a:r>
              <a:rPr kumimoji="1" lang="ja-JP" altLang="en-US" dirty="0"/>
              <a:t>早朝勤務　⇒　生活リズムの乱れ</a:t>
            </a:r>
            <a:endParaRPr kumimoji="1"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dirty="0"/>
              <a:t>　コンビニ食　⇒　栄養過多　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dirty="0"/>
              <a:t>　運転による緊張の持続　⇒　自律神経の乱れ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dirty="0"/>
              <a:t>　　　　　　　　　　　　　　などなど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</a:t>
            </a:r>
            <a:r>
              <a:rPr lang="ja-JP" altLang="en-US" b="1" dirty="0"/>
              <a:t>仕事由来の健康リスク</a:t>
            </a:r>
            <a:endParaRPr lang="en-US" altLang="ja-JP" b="1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55E7F645-E4BB-3183-6D83-26E20ED87F81}"/>
              </a:ext>
            </a:extLst>
          </p:cNvPr>
          <p:cNvSpPr/>
          <p:nvPr/>
        </p:nvSpPr>
        <p:spPr>
          <a:xfrm>
            <a:off x="5369737" y="4863033"/>
            <a:ext cx="638629" cy="42091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Picture 10" descr="ホットスナックを勧める店員のイラスト（女性） | かわいいフリー素材 ...">
            <a:extLst>
              <a:ext uri="{FF2B5EF4-FFF2-40B4-BE49-F238E27FC236}">
                <a16:creationId xmlns:a16="http://schemas.microsoft.com/office/drawing/2014/main" id="{CFABC4BF-9B93-D6F8-FCEE-3DB2567C7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15" b="1"/>
          <a:stretch>
            <a:fillRect/>
          </a:stretch>
        </p:blipFill>
        <p:spPr bwMode="auto">
          <a:xfrm>
            <a:off x="8794154" y="1200241"/>
            <a:ext cx="2376092" cy="2228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伸びをしている人のイラスト（男性）">
            <a:extLst>
              <a:ext uri="{FF2B5EF4-FFF2-40B4-BE49-F238E27FC236}">
                <a16:creationId xmlns:a16="http://schemas.microsoft.com/office/drawing/2014/main" id="{22D9B2D1-9329-F64C-77BB-794800315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20504"/>
          <a:stretch>
            <a:fillRect/>
          </a:stretch>
        </p:blipFill>
        <p:spPr bwMode="auto">
          <a:xfrm>
            <a:off x="1774923" y="4687291"/>
            <a:ext cx="1462199" cy="1371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伸びをしている人のイラスト（女性）">
            <a:extLst>
              <a:ext uri="{FF2B5EF4-FFF2-40B4-BE49-F238E27FC236}">
                <a16:creationId xmlns:a16="http://schemas.microsoft.com/office/drawing/2014/main" id="{A142803F-B144-F058-CE2C-025FCD9B0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3" r="-2" b="4253"/>
          <a:stretch>
            <a:fillRect/>
          </a:stretch>
        </p:blipFill>
        <p:spPr bwMode="auto">
          <a:xfrm>
            <a:off x="84550" y="4271626"/>
            <a:ext cx="1602251" cy="178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驚いている運転手のイラスト（事故）">
            <a:extLst>
              <a:ext uri="{FF2B5EF4-FFF2-40B4-BE49-F238E27FC236}">
                <a16:creationId xmlns:a16="http://schemas.microsoft.com/office/drawing/2014/main" id="{BBF0B422-6787-9EEC-AEAD-0CA66C09A7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82" r="-5" b="17366"/>
          <a:stretch>
            <a:fillRect/>
          </a:stretch>
        </p:blipFill>
        <p:spPr bwMode="auto">
          <a:xfrm>
            <a:off x="8140982" y="3830178"/>
            <a:ext cx="3324552" cy="2229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237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433347-3597-239D-E26F-FBA0BAA8A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808593"/>
          </a:xfrm>
        </p:spPr>
        <p:txBody>
          <a:bodyPr>
            <a:normAutofit/>
          </a:bodyPr>
          <a:lstStyle/>
          <a:p>
            <a:r>
              <a:rPr lang="ja-JP" altLang="en-US" sz="3600" b="1" dirty="0"/>
              <a:t>形だけで終わらせない健康づくりを！ </a:t>
            </a:r>
            <a:endParaRPr kumimoji="1" lang="ja-JP" altLang="en-US" sz="36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E37DE8-6B79-CC22-81FB-170DCA09F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714" y="159634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3200" b="1" dirty="0"/>
              <a:t>今までの対策</a:t>
            </a:r>
            <a:endParaRPr kumimoji="1" lang="en-US" altLang="ja-JP" sz="3200" b="1" dirty="0"/>
          </a:p>
          <a:p>
            <a:pPr>
              <a:buFont typeface="Wingdings" panose="05000000000000000000" pitchFamily="2" charset="2"/>
              <a:buChar char="l"/>
            </a:pPr>
            <a:r>
              <a:rPr kumimoji="1" lang="ja-JP" altLang="en-US" dirty="0"/>
              <a:t>　健康診断・再検査・指導（労働安全衛生法第</a:t>
            </a:r>
            <a:r>
              <a:rPr kumimoji="1" lang="en-US" altLang="ja-JP" dirty="0"/>
              <a:t>66</a:t>
            </a:r>
            <a:r>
              <a:rPr kumimoji="1" lang="ja-JP" altLang="en-US" dirty="0"/>
              <a:t>条）</a:t>
            </a:r>
            <a:endParaRPr kumimoji="1"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dirty="0"/>
              <a:t>　安全に働ける環境づくり（労働安全衛生法第</a:t>
            </a:r>
            <a:r>
              <a:rPr lang="en-US" altLang="ja-JP" dirty="0"/>
              <a:t>3</a:t>
            </a:r>
            <a:r>
              <a:rPr lang="ja-JP" altLang="en-US" dirty="0"/>
              <a:t>条）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l"/>
            </a:pPr>
            <a:r>
              <a:rPr lang="ja-JP" altLang="en-US" dirty="0"/>
              <a:t>　</a:t>
            </a:r>
            <a:r>
              <a:rPr kumimoji="1" lang="en-US" altLang="ja-JP" dirty="0"/>
              <a:t> </a:t>
            </a:r>
            <a:r>
              <a:rPr kumimoji="1" lang="ja-JP" altLang="en-US" dirty="0"/>
              <a:t>健康づくりの推進（</a:t>
            </a:r>
            <a:r>
              <a:rPr lang="ja-JP" altLang="en-US" dirty="0"/>
              <a:t>労働安全衛生法第</a:t>
            </a:r>
            <a:r>
              <a:rPr lang="en-US" altLang="ja-JP" dirty="0"/>
              <a:t>6</a:t>
            </a:r>
            <a:r>
              <a:rPr lang="ja-JP" altLang="en-US" dirty="0"/>
              <a:t>条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    </a:t>
            </a:r>
            <a:r>
              <a:rPr kumimoji="1" lang="ja-JP" altLang="en-US" dirty="0"/>
              <a:t>　　　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b="1" dirty="0"/>
              <a:t>　　　</a:t>
            </a:r>
            <a:r>
              <a:rPr kumimoji="1" lang="ja-JP" altLang="en-US" b="1" dirty="0"/>
              <a:t>これらは、日常業務の様でなく法的な義務</a:t>
            </a:r>
            <a:endParaRPr kumimoji="1" lang="en-US" altLang="ja-JP" b="1" dirty="0"/>
          </a:p>
          <a:p>
            <a:pPr marL="0" indent="0">
              <a:buNone/>
            </a:pPr>
            <a:r>
              <a:rPr lang="ja-JP" altLang="en-US" b="1" dirty="0"/>
              <a:t>　　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b="1" dirty="0"/>
              <a:t>　　　　　　　　　　実際の効果は不十分？！</a:t>
            </a:r>
            <a:endParaRPr kumimoji="1" lang="ja-JP" altLang="en-US" b="1" dirty="0"/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FF1BCA07-C3A7-1BC7-038D-90A5DA8ECB00}"/>
              </a:ext>
            </a:extLst>
          </p:cNvPr>
          <p:cNvSpPr/>
          <p:nvPr/>
        </p:nvSpPr>
        <p:spPr>
          <a:xfrm>
            <a:off x="5958114" y="4685847"/>
            <a:ext cx="478971" cy="43542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B1C4B23-2D95-CA19-A9DB-4564FD48FC10}"/>
              </a:ext>
            </a:extLst>
          </p:cNvPr>
          <p:cNvSpPr/>
          <p:nvPr/>
        </p:nvSpPr>
        <p:spPr>
          <a:xfrm>
            <a:off x="1567543" y="5763759"/>
            <a:ext cx="9260114" cy="82640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</a:rPr>
              <a:t>皆さまの知恵とご協力が必要です。</a:t>
            </a:r>
          </a:p>
        </p:txBody>
      </p:sp>
      <p:pic>
        <p:nvPicPr>
          <p:cNvPr id="7" name="Picture 2" descr="トラックの運転手のイラスト">
            <a:extLst>
              <a:ext uri="{FF2B5EF4-FFF2-40B4-BE49-F238E27FC236}">
                <a16:creationId xmlns:a16="http://schemas.microsoft.com/office/drawing/2014/main" id="{DAAB4CB9-9C65-CDAA-59A4-40E42D1CD2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800" y="2546350"/>
            <a:ext cx="32004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7306CF68-FA44-E860-16B1-A143D79F0808}"/>
              </a:ext>
            </a:extLst>
          </p:cNvPr>
          <p:cNvSpPr/>
          <p:nvPr/>
        </p:nvSpPr>
        <p:spPr>
          <a:xfrm>
            <a:off x="9456057" y="1009833"/>
            <a:ext cx="2743200" cy="1193410"/>
          </a:xfrm>
          <a:prstGeom prst="wedgeRoundRectCallout">
            <a:avLst>
              <a:gd name="adj1" fmla="val 6151"/>
              <a:gd name="adj2" fmla="val 66149"/>
              <a:gd name="adj3" fmla="val 16667"/>
            </a:avLst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</a:rPr>
              <a:t>よろしくお願いします</a:t>
            </a:r>
          </a:p>
        </p:txBody>
      </p:sp>
    </p:spTree>
    <p:extLst>
      <p:ext uri="{BB962C8B-B14F-4D97-AF65-F5344CB8AC3E}">
        <p14:creationId xmlns:p14="http://schemas.microsoft.com/office/powerpoint/2010/main" val="4177033874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インテグラル</Template>
  <TotalTime>10517</TotalTime>
  <Words>621</Words>
  <Application>Microsoft Office PowerPoint</Application>
  <PresentationFormat>ワイド画面</PresentationFormat>
  <Paragraphs>56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メイリオ</vt:lpstr>
      <vt:lpstr>游ゴシック</vt:lpstr>
      <vt:lpstr>Calibri</vt:lpstr>
      <vt:lpstr>Calibri Light</vt:lpstr>
      <vt:lpstr>Wingdings</vt:lpstr>
      <vt:lpstr>Wingdings 2</vt:lpstr>
      <vt:lpstr>HDOfficeLightV0</vt:lpstr>
      <vt:lpstr>トラックドライバーの健康状態と これからの取組 </vt:lpstr>
      <vt:lpstr>脳・心臓疾患 過労死支給決定件数　 </vt:lpstr>
      <vt:lpstr>トラックドライバーを取り巻く環境</vt:lpstr>
      <vt:lpstr>形だけで終わらせない健康づくりを！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アクションリサーチによる 中規模運送事業所の健康支援体制構築</dc:title>
  <dc:creator>幸子 西村</dc:creator>
  <cp:lastModifiedBy>幸子 西村</cp:lastModifiedBy>
  <cp:revision>153</cp:revision>
  <cp:lastPrinted>2025-11-09T23:48:10Z</cp:lastPrinted>
  <dcterms:created xsi:type="dcterms:W3CDTF">2025-07-15T03:04:35Z</dcterms:created>
  <dcterms:modified xsi:type="dcterms:W3CDTF">2026-04-30T00:18:38Z</dcterms:modified>
</cp:coreProperties>
</file>